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5143500" type="screen16x9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270" y="-36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71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85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81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01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41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04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73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5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25F2-C4BC-45CA-8BC2-BAB22B67B00B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0BE0C-CDDF-46CE-B1A0-97B3918FE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51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00081" cy="116136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00082" y="44078"/>
            <a:ext cx="7836414" cy="1528959"/>
          </a:xfrm>
          <a:prstGeom prst="rect">
            <a:avLst/>
          </a:prstGeom>
          <a:noFill/>
          <a:ln w="9525">
            <a:solidFill>
              <a:schemeClr val="bg1">
                <a:alpha val="25098"/>
              </a:schemeClr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1612" tIns="40806" rIns="81612" bIns="40806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EP-010040   </a:t>
            </a:r>
            <a:r>
              <a:rPr lang="fr-F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11,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8:00-9:30</a:t>
            </a:r>
            <a:r>
              <a:rPr lang="fr-F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Order 4,  Station 1, 8:15-,  July 12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Measuring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 climate: Reliability and validity of the 20-item Organization Climate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fr-F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 Inoue(Meiji Gakuin University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Yutaka 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Toshima(Nihon University), </a:t>
            </a:r>
          </a:p>
          <a:p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*Takehiko 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Ito (Wako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take@wako.ac.jp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1573037"/>
            <a:ext cx="4104456" cy="353943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99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[Background]  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National Institute for Occupational Safety and Health (NIOSH</a:t>
            </a:r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points out three major characteristics of organization: management practice, organizational culture/climate, and organizational values. They have effects on organizational health consisting of health/satisfaction outcome and performance outcome. They constitute the model of healthy work organizations satisfying both company performance and well-being of employees. Fukui, </a:t>
            </a:r>
            <a:r>
              <a:rPr kumimoji="1"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Haratani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, Toshima, </a:t>
            </a:r>
            <a:r>
              <a:rPr kumimoji="1"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Shima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2004</a:t>
            </a:r>
            <a:r>
              <a:rPr kumimoji="1"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Organization Climate Scale  (OCS).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27985" y="1603589"/>
            <a:ext cx="4392488" cy="1815882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[Purpose]  </a:t>
            </a:r>
          </a:p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present study develops and investigates validity and internal consistency of the two subscales of 20-item OCS</a:t>
            </a:r>
            <a:r>
              <a:rPr kumimoji="1"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 Tradition Subscale (TS) and Organizational Environment Factor (OES), each with 10 items (See Table 1).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7986" y="3436093"/>
            <a:ext cx="4392487" cy="156966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99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[Method] </a:t>
            </a:r>
          </a:p>
          <a:p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 private company in Japan, 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103 employees answered questionnaire with 20-item OCS ,  occupational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stress 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items by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the Job Satisfaction Scale, the Motivator Morale Scale, and 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 items by GHQ-12.</a:t>
            </a:r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00081" cy="116136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200082" y="483518"/>
            <a:ext cx="3731958" cy="3785652"/>
          </a:xfrm>
          <a:prstGeom prst="rect">
            <a:avLst/>
          </a:prstGeom>
          <a:gradFill>
            <a:gsLst>
              <a:gs pos="9000">
                <a:srgbClr val="EEF3E6"/>
              </a:gs>
              <a:gs pos="0">
                <a:schemeClr val="bg1"/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[Results]</a:t>
            </a:r>
          </a:p>
          <a:p>
            <a:pPr marL="342900" indent="-342900">
              <a:buAutoNum type="arabicParenBoth"/>
            </a:pPr>
            <a:r>
              <a:rPr kumimoji="1" lang="en-US" altLang="ja-JP" sz="16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Internal reliability</a:t>
            </a:r>
          </a:p>
          <a:p>
            <a:r>
              <a:rPr kumimoji="1" lang="en-US" altLang="ja-JP" sz="16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As shown in Fig.  1 in next page, items of TS (left) and OES (right) were separated in terms of similarity of overall responses.  Alpha coefficient of each subscales were high enough.</a:t>
            </a:r>
          </a:p>
          <a:p>
            <a:endParaRPr kumimoji="1" lang="en-US" altLang="ja-JP" sz="1600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600" b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(2) External validity</a:t>
            </a:r>
            <a:endParaRPr kumimoji="1" lang="en-US" altLang="ja-JP" sz="1600" b="1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6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According to multiple regression analysis, OES  significantly related </a:t>
            </a:r>
            <a:r>
              <a:rPr kumimoji="1" lang="en-US" altLang="ja-JP" sz="16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to Job Satisfaction </a:t>
            </a:r>
            <a:r>
              <a:rPr kumimoji="1" lang="en-US" altLang="ja-JP" sz="16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Scale (</a:t>
            </a:r>
            <a:r>
              <a:rPr kumimoji="1" lang="en-US" altLang="ja-JP" sz="1600" i="1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β</a:t>
            </a:r>
            <a:r>
              <a:rPr kumimoji="1" lang="ja-JP" altLang="en-US" sz="16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16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= .557) and Motivator </a:t>
            </a:r>
            <a:r>
              <a:rPr kumimoji="1" lang="en-US" altLang="ja-JP" sz="16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Morale Scale </a:t>
            </a:r>
            <a:r>
              <a:rPr kumimoji="1" lang="en-US" altLang="ja-JP" sz="16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(</a:t>
            </a:r>
            <a:r>
              <a:rPr kumimoji="1" lang="en-US" altLang="ja-JP" sz="1600" i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β</a:t>
            </a:r>
            <a:r>
              <a:rPr kumimoji="1" lang="ja-JP" altLang="en-US" sz="16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16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=.546), while TS  significantly explained GHQ-12 (</a:t>
            </a:r>
            <a:r>
              <a:rPr kumimoji="1" lang="en-US" altLang="ja-JP" sz="1600" i="1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β</a:t>
            </a:r>
            <a:r>
              <a:rPr kumimoji="1" lang="ja-JP" altLang="en-US" sz="16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16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= .405) 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00003" y="580685"/>
            <a:ext cx="3600400" cy="3539430"/>
          </a:xfrm>
          <a:prstGeom prst="rect">
            <a:avLst/>
          </a:prstGeom>
          <a:gradFill>
            <a:gsLst>
              <a:gs pos="7000">
                <a:srgbClr val="EEF3E6"/>
              </a:gs>
              <a:gs pos="0">
                <a:schemeClr val="bg1"/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[Discussion]</a:t>
            </a:r>
          </a:p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(1)Tradition  Subscale  and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Organizational Environment 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Subscale were independent and worked differently towards the external indices.</a:t>
            </a:r>
          </a:p>
          <a:p>
            <a:endParaRPr kumimoji="1"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 factor of organizational climates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is important for </a:t>
            </a:r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 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employees.</a:t>
            </a:r>
          </a:p>
          <a:p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Organizational environment climate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strongly relates to workers’ </a:t>
            </a:r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1"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 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8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94901" cy="105958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71600" y="22860"/>
            <a:ext cx="86409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 1.   20 items of Organizational Climate Scale</a:t>
            </a:r>
          </a:p>
          <a:p>
            <a:r>
              <a:rPr kumimoji="1"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Tradition </a:t>
            </a:r>
            <a:r>
              <a:rPr kumimoji="1"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Factor (TS)]</a:t>
            </a:r>
            <a:endParaRPr kumimoji="1"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2  It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is strictly required that employees are to follow the company policy and regulations.</a:t>
            </a:r>
          </a:p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4  Managers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reproach but seldom give credit.</a:t>
            </a:r>
          </a:p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6  Employees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are likely to be spoken of badly unless they do their job right away.</a:t>
            </a:r>
          </a:p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8  There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is a tendency for the company to neglect the existence of the individual.</a:t>
            </a:r>
          </a:p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  Managers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tend to keep a close eye on subordinates all the time.</a:t>
            </a:r>
          </a:p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  Most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employees regard the tradition and customs of their company as strictly enforced.</a:t>
            </a:r>
          </a:p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14  Employees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are able to tell their opinions to managers without hesitation. ( - )</a:t>
            </a:r>
          </a:p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16  Employees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are allowed to work as they like. ( - )</a:t>
            </a:r>
          </a:p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18  Managers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are trying to fit in their subordinates for themselves. ( - )</a:t>
            </a:r>
          </a:p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  Employees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are always feeling under pressure at work.</a:t>
            </a:r>
          </a:p>
          <a:p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図 5"/>
          <p:cNvPicPr/>
          <p:nvPr/>
        </p:nvPicPr>
        <p:blipFill>
          <a:blip r:embed="rId3"/>
          <a:stretch>
            <a:fillRect/>
          </a:stretch>
        </p:blipFill>
        <p:spPr>
          <a:xfrm>
            <a:off x="6678468" y="1995686"/>
            <a:ext cx="2465532" cy="228371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07504" y="2571750"/>
            <a:ext cx="921702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[Organizational Environment Factor (OES)]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 1  Employees seem to have the attitude of playing their part by all means.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 3  Employees are working very hard.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 5  Employees are told what they have to do during the day in detail.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 7  Topics of a meeting are well arranged and cover the general range.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 9  The attention and guidance by middle class managers go into details.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11  The results of the meetings are used to advantage for the next tasks.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13  Each employee has his/her own important responsibility.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15  Managers are trying to give their subordinates a fair </a:t>
            </a:r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deal                                     &lt;-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tradition       organizational                                                                   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17  Attending work is very interesting.                                                               </a:t>
            </a:r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environment-&gt;                                                          </a:t>
            </a:r>
          </a:p>
          <a:p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19  There are few people to be willing to work voluntarily in the company. ( - )   </a:t>
            </a:r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1"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 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1.  Item similarity ( MDS)</a:t>
            </a:r>
          </a:p>
        </p:txBody>
      </p:sp>
    </p:spTree>
    <p:extLst>
      <p:ext uri="{BB962C8B-B14F-4D97-AF65-F5344CB8AC3E}">
        <p14:creationId xmlns:p14="http://schemas.microsoft.com/office/powerpoint/2010/main" val="21220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642</Words>
  <Application>Microsoft Office PowerPoint</Application>
  <PresentationFormat>画面に合わせる (16:9)</PresentationFormat>
  <Paragraphs>45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Theme</vt:lpstr>
      <vt:lpstr>PowerPoint プレゼンテーション</vt:lpstr>
      <vt:lpstr>PowerPoint プレゼンテーション</vt:lpstr>
      <vt:lpstr>PowerPoint プレゼンテーション</vt:lpstr>
    </vt:vector>
  </TitlesOfParts>
  <Company>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Remember: You will have 5 minutes to present No more than 3</dc:title>
  <dc:creator>Céline Soulier</dc:creator>
  <cp:lastModifiedBy>TAKEHIKO ITO</cp:lastModifiedBy>
  <cp:revision>34</cp:revision>
  <cp:lastPrinted>2014-06-15T07:27:12Z</cp:lastPrinted>
  <dcterms:created xsi:type="dcterms:W3CDTF">2014-05-15T08:26:13Z</dcterms:created>
  <dcterms:modified xsi:type="dcterms:W3CDTF">2015-07-01T03:42:12Z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-890638837</vt:i4>
  </property>
  <property fmtid="{D5CDD505-2E9C-101B-9397-08002B2CF9AE}" pid="3" name="_NewReviewCycle">
    <vt:lpwstr/>
  </property>
  <property fmtid="{D5CDD505-2E9C-101B-9397-08002B2CF9AE}" pid="4" name="_EmailSubject">
    <vt:lpwstr>urgent merci</vt:lpwstr>
  </property>
  <property fmtid="{D5CDD505-2E9C-101B-9397-08002B2CF9AE}" pid="5" name="_AuthorEmail">
    <vt:lpwstr>Celine.Soulier@mci-group.com</vt:lpwstr>
  </property>
  <property fmtid="{D5CDD505-2E9C-101B-9397-08002B2CF9AE}" pid="6" name="_AuthorEmailDisplayName">
    <vt:lpwstr>Céline Soulier</vt:lpwstr>
  </property>
</Properties>
</file>